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51206400" cy="1524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72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1pPr>
    <a:lvl2pPr marL="0" marR="0" indent="228600" algn="ctr" defTabSz="9172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2pPr>
    <a:lvl3pPr marL="0" marR="0" indent="457200" algn="ctr" defTabSz="9172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3pPr>
    <a:lvl4pPr marL="0" marR="0" indent="685800" algn="ctr" defTabSz="9172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4pPr>
    <a:lvl5pPr marL="0" marR="0" indent="914400" algn="ctr" defTabSz="9172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5pPr>
    <a:lvl6pPr marL="0" marR="0" indent="1143000" algn="ctr" defTabSz="9172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6pPr>
    <a:lvl7pPr marL="0" marR="0" indent="1371600" algn="ctr" defTabSz="9172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7pPr>
    <a:lvl8pPr marL="0" marR="0" indent="1600200" algn="ctr" defTabSz="9172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8pPr>
    <a:lvl9pPr marL="0" marR="0" indent="1828800" algn="ctr" defTabSz="9172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Han Sans CN Regular"/>
          <a:ea typeface="Source Han Sans CN Regular"/>
          <a:cs typeface="Source Han Sans CN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Han Sans CN Bold Bold"/>
          <a:ea typeface="Source Han Sans CN Bold Bold"/>
          <a:cs typeface="Source Han Sans CN Bold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Source Han Sans CN Regular"/>
          <a:ea typeface="Source Han Sans CN Regular"/>
          <a:cs typeface="Source Han Sans CN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Han Sans CN Bold Bold"/>
          <a:ea typeface="Source Han Sans CN Bold Bold"/>
          <a:cs typeface="Source Han Sans CN Bold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ource Han Sans CN Regular"/>
          <a:ea typeface="Source Han Sans CN Regular"/>
          <a:cs typeface="Source Han Sans CN Regular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Source Han Sans CN Regular"/>
          <a:ea typeface="Source Han Sans CN Regular"/>
          <a:cs typeface="Source Han Sans CN Regular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ource Han Sans CN Light"/>
          <a:ea typeface="Source Han Sans CN Light"/>
          <a:cs typeface="Source Han Sans CN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Han Sans CN Regular"/>
          <a:ea typeface="Source Han Sans CN Regular"/>
          <a:cs typeface="Source Han Sans CN Regular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Source Han Sans CN Bold Bold"/>
          <a:ea typeface="Source Han Sans CN Bold Bold"/>
          <a:cs typeface="Source Han Sans CN Bold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Source Han Sans CN Bold Bold"/>
          <a:ea typeface="Source Han Sans CN Bold Bold"/>
          <a:cs typeface="Source Han Sans CN Bold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Source Han Sans CN Bold Bold"/>
          <a:ea typeface="Source Han Sans CN Bold Bold"/>
          <a:cs typeface="Source Han Sans CN Bold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Han Sans CN Regular"/>
          <a:ea typeface="Source Han Sans CN Regular"/>
          <a:cs typeface="Source Han Sans CN 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Source Han Sans CN Bold Bold"/>
          <a:ea typeface="Source Han Sans CN Bold Bold"/>
          <a:cs typeface="Source Han Sans CN Bold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Source Han Sans CN Bold Bold"/>
          <a:ea typeface="Source Han Sans CN Bold Bold"/>
          <a:cs typeface="Source Han Sans CN Bold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Source Han Sans CN Bold Bold"/>
          <a:ea typeface="Source Han Sans CN Bold Bold"/>
          <a:cs typeface="Source Han Sans CN Bold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Han Sans CN Regular"/>
          <a:ea typeface="Source Han Sans CN Regular"/>
          <a:cs typeface="Source Han Sans CN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Source Han Sans CN Bold Bold"/>
          <a:ea typeface="Source Han Sans CN Bold Bold"/>
          <a:cs typeface="Source Han Sans CN Bold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Source Han Sans CN Bold Bold"/>
          <a:ea typeface="Source Han Sans CN Bold Bold"/>
          <a:cs typeface="Source Han Sans CN Bold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Source Han Sans CN Bold Bold"/>
          <a:ea typeface="Source Han Sans CN Bold Bold"/>
          <a:cs typeface="Source Han Sans CN Bold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7"/>
    <p:restoredTop sz="94671"/>
  </p:normalViewPr>
  <p:slideViewPr>
    <p:cSldViewPr snapToGrid="0" snapToObjects="1">
      <p:cViewPr varScale="1">
        <p:scale>
          <a:sx n="19" d="100"/>
          <a:sy n="19" d="100"/>
        </p:scale>
        <p:origin x="-328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Source Han Sans CN Regular"/>
        <a:ea typeface="Source Han Sans CN Regular"/>
        <a:cs typeface="Source Han Sans CN Regular"/>
        <a:sym typeface="Source Han Sans CN Regular"/>
      </a:defRPr>
    </a:lvl1pPr>
    <a:lvl2pPr indent="228600" defTabSz="457200" latinLnBrk="0">
      <a:lnSpc>
        <a:spcPct val="117999"/>
      </a:lnSpc>
      <a:defRPr sz="2200">
        <a:latin typeface="Source Han Sans CN Regular"/>
        <a:ea typeface="Source Han Sans CN Regular"/>
        <a:cs typeface="Source Han Sans CN Regular"/>
        <a:sym typeface="Source Han Sans CN Regular"/>
      </a:defRPr>
    </a:lvl2pPr>
    <a:lvl3pPr indent="457200" defTabSz="457200" latinLnBrk="0">
      <a:lnSpc>
        <a:spcPct val="117999"/>
      </a:lnSpc>
      <a:defRPr sz="2200">
        <a:latin typeface="Source Han Sans CN Regular"/>
        <a:ea typeface="Source Han Sans CN Regular"/>
        <a:cs typeface="Source Han Sans CN Regular"/>
        <a:sym typeface="Source Han Sans CN Regular"/>
      </a:defRPr>
    </a:lvl3pPr>
    <a:lvl4pPr indent="685800" defTabSz="457200" latinLnBrk="0">
      <a:lnSpc>
        <a:spcPct val="117999"/>
      </a:lnSpc>
      <a:defRPr sz="2200">
        <a:latin typeface="Source Han Sans CN Regular"/>
        <a:ea typeface="Source Han Sans CN Regular"/>
        <a:cs typeface="Source Han Sans CN Regular"/>
        <a:sym typeface="Source Han Sans CN Regular"/>
      </a:defRPr>
    </a:lvl4pPr>
    <a:lvl5pPr indent="914400" defTabSz="457200" latinLnBrk="0">
      <a:lnSpc>
        <a:spcPct val="117999"/>
      </a:lnSpc>
      <a:defRPr sz="2200">
        <a:latin typeface="Source Han Sans CN Regular"/>
        <a:ea typeface="Source Han Sans CN Regular"/>
        <a:cs typeface="Source Han Sans CN Regular"/>
        <a:sym typeface="Source Han Sans CN Regular"/>
      </a:defRPr>
    </a:lvl5pPr>
    <a:lvl6pPr indent="1143000" defTabSz="457200" latinLnBrk="0">
      <a:lnSpc>
        <a:spcPct val="117999"/>
      </a:lnSpc>
      <a:defRPr sz="2200">
        <a:latin typeface="Source Han Sans CN Regular"/>
        <a:ea typeface="Source Han Sans CN Regular"/>
        <a:cs typeface="Source Han Sans CN Regular"/>
        <a:sym typeface="Source Han Sans CN Regular"/>
      </a:defRPr>
    </a:lvl6pPr>
    <a:lvl7pPr indent="1371600" defTabSz="457200" latinLnBrk="0">
      <a:lnSpc>
        <a:spcPct val="117999"/>
      </a:lnSpc>
      <a:defRPr sz="2200">
        <a:latin typeface="Source Han Sans CN Regular"/>
        <a:ea typeface="Source Han Sans CN Regular"/>
        <a:cs typeface="Source Han Sans CN Regular"/>
        <a:sym typeface="Source Han Sans CN Regular"/>
      </a:defRPr>
    </a:lvl7pPr>
    <a:lvl8pPr indent="1600200" defTabSz="457200" latinLnBrk="0">
      <a:lnSpc>
        <a:spcPct val="117999"/>
      </a:lnSpc>
      <a:defRPr sz="2200">
        <a:latin typeface="Source Han Sans CN Regular"/>
        <a:ea typeface="Source Han Sans CN Regular"/>
        <a:cs typeface="Source Han Sans CN Regular"/>
        <a:sym typeface="Source Han Sans CN Regular"/>
      </a:defRPr>
    </a:lvl8pPr>
    <a:lvl9pPr indent="1828800" defTabSz="457200" latinLnBrk="0">
      <a:lnSpc>
        <a:spcPct val="117999"/>
      </a:lnSpc>
      <a:defRPr sz="2200">
        <a:latin typeface="Source Han Sans CN Regular"/>
        <a:ea typeface="Source Han Sans CN Regular"/>
        <a:cs typeface="Source Han Sans CN Regular"/>
        <a:sym typeface="Source Han Sans CN Regular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7694" y="-32821"/>
            <a:ext cx="68875388" cy="15305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vika-com-cn-white.png" descr="vika-com-cn-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04442" y="13816037"/>
            <a:ext cx="4870448" cy="117833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4485600" y="9715500"/>
            <a:ext cx="19621500" cy="584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24485600" y="6838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Source Han Sans CN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sz="half" idx="13"/>
          </p:nvPr>
        </p:nvSpPr>
        <p:spPr>
          <a:xfrm>
            <a:off x="22098000" y="76200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quarter" idx="13"/>
          </p:nvPr>
        </p:nvSpPr>
        <p:spPr>
          <a:xfrm>
            <a:off x="25223968" y="1435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22733000" y="10274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2733000" y="12204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6000"/>
            </a:lvl1pPr>
            <a:lvl2pPr marL="0" indent="0" algn="ctr">
              <a:spcBef>
                <a:spcPts val="0"/>
              </a:spcBef>
              <a:buSzTx/>
              <a:buNone/>
              <a:defRPr sz="6000"/>
            </a:lvl2pPr>
            <a:lvl3pPr marL="0" indent="0" algn="ctr">
              <a:spcBef>
                <a:spcPts val="0"/>
              </a:spcBef>
              <a:buSzTx/>
              <a:buNone/>
              <a:defRPr sz="6000"/>
            </a:lvl3pPr>
            <a:lvl4pPr marL="0" indent="0" algn="ctr">
              <a:spcBef>
                <a:spcPts val="0"/>
              </a:spcBef>
              <a:buSzTx/>
              <a:buNone/>
              <a:defRPr sz="6000"/>
            </a:lvl4pPr>
            <a:lvl5pPr marL="0" indent="0" algn="ctr">
              <a:spcBef>
                <a:spcPts val="0"/>
              </a:spcBef>
              <a:buSzTx/>
              <a:buNone/>
              <a:defRPr sz="6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23876000" y="5295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quarter" idx="13"/>
          </p:nvPr>
        </p:nvSpPr>
        <p:spPr>
          <a:xfrm>
            <a:off x="35263980" y="1714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23749000" y="1714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92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3749000" y="7289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6000"/>
            </a:lvl1pPr>
            <a:lvl2pPr marL="0" indent="0" algn="ctr">
              <a:spcBef>
                <a:spcPts val="0"/>
              </a:spcBef>
              <a:buSzTx/>
              <a:buNone/>
              <a:defRPr sz="6000"/>
            </a:lvl2pPr>
            <a:lvl3pPr marL="0" indent="0" algn="ctr">
              <a:spcBef>
                <a:spcPts val="0"/>
              </a:spcBef>
              <a:buSzTx/>
              <a:buNone/>
              <a:defRPr sz="6000"/>
            </a:lvl3pPr>
            <a:lvl4pPr marL="0" indent="0" algn="ctr">
              <a:spcBef>
                <a:spcPts val="0"/>
              </a:spcBef>
              <a:buSzTx/>
              <a:buNone/>
              <a:defRPr sz="6000"/>
            </a:lvl4pPr>
            <a:lvl5pPr marL="0" indent="0" algn="ctr">
              <a:spcBef>
                <a:spcPts val="0"/>
              </a:spcBef>
              <a:buSzTx/>
              <a:buNone/>
              <a:defRPr sz="6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687916" indent="-687916">
              <a:defRPr sz="5200"/>
            </a:lvl1pPr>
            <a:lvl2pPr marL="1322916" indent="-687916">
              <a:defRPr sz="5200"/>
            </a:lvl2pPr>
            <a:lvl3pPr marL="1957916" indent="-687916">
              <a:defRPr sz="5200"/>
            </a:lvl3pPr>
            <a:lvl4pPr marL="2592916" indent="-687916">
              <a:defRPr sz="5200"/>
            </a:lvl4pPr>
            <a:lvl5pPr marL="3227916" indent="-687916"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quarter" idx="13"/>
          </p:nvPr>
        </p:nvSpPr>
        <p:spPr>
          <a:xfrm>
            <a:off x="35267900" y="3911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3787100" y="3911600"/>
            <a:ext cx="10223500" cy="9296400"/>
          </a:xfrm>
          <a:prstGeom prst="rect">
            <a:avLst/>
          </a:prstGeom>
        </p:spPr>
        <p:txBody>
          <a:bodyPr/>
          <a:lstStyle>
            <a:lvl1pPr marL="617621" indent="-617621">
              <a:spcBef>
                <a:spcPts val="5000"/>
              </a:spcBef>
              <a:defRPr sz="4200"/>
            </a:lvl1pPr>
            <a:lvl2pPr marL="1176421" indent="-617621">
              <a:spcBef>
                <a:spcPts val="5000"/>
              </a:spcBef>
              <a:defRPr sz="4200"/>
            </a:lvl2pPr>
            <a:lvl3pPr marL="1735221" indent="-617621">
              <a:spcBef>
                <a:spcPts val="5000"/>
              </a:spcBef>
              <a:defRPr sz="4200"/>
            </a:lvl3pPr>
            <a:lvl4pPr marL="2294021" indent="-617621">
              <a:spcBef>
                <a:spcPts val="5000"/>
              </a:spcBef>
              <a:defRPr sz="4200"/>
            </a:lvl4pPr>
            <a:lvl5pPr marL="2852821" indent="-617621">
              <a:spcBef>
                <a:spcPts val="5000"/>
              </a:spcBef>
              <a:defRPr sz="4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23787100" y="2540000"/>
            <a:ext cx="21005800" cy="10160000"/>
          </a:xfrm>
          <a:prstGeom prst="rect">
            <a:avLst/>
          </a:prstGeom>
        </p:spPr>
        <p:txBody>
          <a:bodyPr/>
          <a:lstStyle>
            <a:lvl1pPr marL="687916" indent="-687916">
              <a:defRPr sz="5200"/>
            </a:lvl1pPr>
            <a:lvl2pPr marL="1322916" indent="-687916">
              <a:defRPr sz="5200"/>
            </a:lvl2pPr>
            <a:lvl3pPr marL="1957916" indent="-687916">
              <a:defRPr sz="5200"/>
            </a:lvl3pPr>
            <a:lvl4pPr marL="2592916" indent="-687916">
              <a:defRPr sz="5200"/>
            </a:lvl4pPr>
            <a:lvl5pPr marL="3227916" indent="-687916"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37858700" y="7810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37858700" y="1892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quarter" idx="15"/>
          </p:nvPr>
        </p:nvSpPr>
        <p:spPr>
          <a:xfrm>
            <a:off x="23304500" y="1892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23787100" y="1117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23787100" y="3911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34049842" y="13843000"/>
            <a:ext cx="467615" cy="4318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600">
                <a:latin typeface="Source Han Sans CN Light"/>
                <a:ea typeface="Source Han Sans CN Light"/>
                <a:cs typeface="Source Han Sans CN Light"/>
                <a:sym typeface="Source Han Sans CN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9172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Han Sans CN Medium"/>
        </a:defRPr>
      </a:lvl1pPr>
      <a:lvl2pPr marL="0" marR="0" indent="0" algn="ctr" defTabSz="9172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Han Sans CN Medium"/>
        </a:defRPr>
      </a:lvl2pPr>
      <a:lvl3pPr marL="0" marR="0" indent="0" algn="ctr" defTabSz="9172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Han Sans CN Medium"/>
        </a:defRPr>
      </a:lvl3pPr>
      <a:lvl4pPr marL="0" marR="0" indent="0" algn="ctr" defTabSz="9172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Han Sans CN Medium"/>
        </a:defRPr>
      </a:lvl4pPr>
      <a:lvl5pPr marL="0" marR="0" indent="0" algn="ctr" defTabSz="9172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Han Sans CN Medium"/>
        </a:defRPr>
      </a:lvl5pPr>
      <a:lvl6pPr marL="0" marR="0" indent="0" algn="ctr" defTabSz="9172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Han Sans CN Medium"/>
        </a:defRPr>
      </a:lvl6pPr>
      <a:lvl7pPr marL="0" marR="0" indent="0" algn="ctr" defTabSz="9172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Han Sans CN Medium"/>
        </a:defRPr>
      </a:lvl7pPr>
      <a:lvl8pPr marL="0" marR="0" indent="0" algn="ctr" defTabSz="9172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Han Sans CN Medium"/>
        </a:defRPr>
      </a:lvl8pPr>
      <a:lvl9pPr marL="0" marR="0" indent="0" algn="ctr" defTabSz="9172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ource Han Sans CN Medium"/>
        </a:defRPr>
      </a:lvl9pPr>
    </p:titleStyle>
    <p:bodyStyle>
      <a:lvl1pPr marL="683846" marR="0" indent="-683846" algn="l" defTabSz="917222" latinLnBrk="0">
        <a:lnSpc>
          <a:spcPct val="100000"/>
        </a:lnSpc>
        <a:spcBef>
          <a:spcPts val="6500"/>
        </a:spcBef>
        <a:spcAft>
          <a:spcPts val="0"/>
        </a:spcAft>
        <a:buClrTx/>
        <a:buSzPct val="12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Han Sans CN Regular"/>
          <a:ea typeface="Source Han Sans CN Regular"/>
          <a:cs typeface="Source Han Sans CN Regular"/>
          <a:sym typeface="Source Han Sans CN Regular"/>
        </a:defRPr>
      </a:lvl1pPr>
      <a:lvl2pPr marL="1318846" marR="0" indent="-683846" algn="l" defTabSz="917222" latinLnBrk="0">
        <a:lnSpc>
          <a:spcPct val="100000"/>
        </a:lnSpc>
        <a:spcBef>
          <a:spcPts val="6500"/>
        </a:spcBef>
        <a:spcAft>
          <a:spcPts val="0"/>
        </a:spcAft>
        <a:buClrTx/>
        <a:buSzPct val="12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Han Sans CN Regular"/>
          <a:ea typeface="Source Han Sans CN Regular"/>
          <a:cs typeface="Source Han Sans CN Regular"/>
          <a:sym typeface="Source Han Sans CN Regular"/>
        </a:defRPr>
      </a:lvl2pPr>
      <a:lvl3pPr marL="1953846" marR="0" indent="-683846" algn="l" defTabSz="917222" latinLnBrk="0">
        <a:lnSpc>
          <a:spcPct val="100000"/>
        </a:lnSpc>
        <a:spcBef>
          <a:spcPts val="6500"/>
        </a:spcBef>
        <a:spcAft>
          <a:spcPts val="0"/>
        </a:spcAft>
        <a:buClrTx/>
        <a:buSzPct val="12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Han Sans CN Regular"/>
          <a:ea typeface="Source Han Sans CN Regular"/>
          <a:cs typeface="Source Han Sans CN Regular"/>
          <a:sym typeface="Source Han Sans CN Regular"/>
        </a:defRPr>
      </a:lvl3pPr>
      <a:lvl4pPr marL="2588846" marR="0" indent="-683846" algn="l" defTabSz="917222" latinLnBrk="0">
        <a:lnSpc>
          <a:spcPct val="100000"/>
        </a:lnSpc>
        <a:spcBef>
          <a:spcPts val="6500"/>
        </a:spcBef>
        <a:spcAft>
          <a:spcPts val="0"/>
        </a:spcAft>
        <a:buClrTx/>
        <a:buSzPct val="12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Han Sans CN Regular"/>
          <a:ea typeface="Source Han Sans CN Regular"/>
          <a:cs typeface="Source Han Sans CN Regular"/>
          <a:sym typeface="Source Han Sans CN Regular"/>
        </a:defRPr>
      </a:lvl4pPr>
      <a:lvl5pPr marL="3223846" marR="0" indent="-683846" algn="l" defTabSz="917222" latinLnBrk="0">
        <a:lnSpc>
          <a:spcPct val="100000"/>
        </a:lnSpc>
        <a:spcBef>
          <a:spcPts val="6500"/>
        </a:spcBef>
        <a:spcAft>
          <a:spcPts val="0"/>
        </a:spcAft>
        <a:buClrTx/>
        <a:buSzPct val="12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Han Sans CN Regular"/>
          <a:ea typeface="Source Han Sans CN Regular"/>
          <a:cs typeface="Source Han Sans CN Regular"/>
          <a:sym typeface="Source Han Sans CN Regular"/>
        </a:defRPr>
      </a:lvl5pPr>
      <a:lvl6pPr marL="3858846" marR="0" indent="-683846" algn="l" defTabSz="917222" latinLnBrk="0">
        <a:lnSpc>
          <a:spcPct val="100000"/>
        </a:lnSpc>
        <a:spcBef>
          <a:spcPts val="6500"/>
        </a:spcBef>
        <a:spcAft>
          <a:spcPts val="0"/>
        </a:spcAft>
        <a:buClrTx/>
        <a:buSzPct val="12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Han Sans CN Regular"/>
          <a:ea typeface="Source Han Sans CN Regular"/>
          <a:cs typeface="Source Han Sans CN Regular"/>
          <a:sym typeface="Source Han Sans CN Regular"/>
        </a:defRPr>
      </a:lvl6pPr>
      <a:lvl7pPr marL="4493846" marR="0" indent="-683846" algn="l" defTabSz="917222" latinLnBrk="0">
        <a:lnSpc>
          <a:spcPct val="100000"/>
        </a:lnSpc>
        <a:spcBef>
          <a:spcPts val="6500"/>
        </a:spcBef>
        <a:spcAft>
          <a:spcPts val="0"/>
        </a:spcAft>
        <a:buClrTx/>
        <a:buSzPct val="12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Han Sans CN Regular"/>
          <a:ea typeface="Source Han Sans CN Regular"/>
          <a:cs typeface="Source Han Sans CN Regular"/>
          <a:sym typeface="Source Han Sans CN Regular"/>
        </a:defRPr>
      </a:lvl7pPr>
      <a:lvl8pPr marL="5128846" marR="0" indent="-683846" algn="l" defTabSz="917222" latinLnBrk="0">
        <a:lnSpc>
          <a:spcPct val="100000"/>
        </a:lnSpc>
        <a:spcBef>
          <a:spcPts val="6500"/>
        </a:spcBef>
        <a:spcAft>
          <a:spcPts val="0"/>
        </a:spcAft>
        <a:buClrTx/>
        <a:buSzPct val="12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Han Sans CN Regular"/>
          <a:ea typeface="Source Han Sans CN Regular"/>
          <a:cs typeface="Source Han Sans CN Regular"/>
          <a:sym typeface="Source Han Sans CN Regular"/>
        </a:defRPr>
      </a:lvl8pPr>
      <a:lvl9pPr marL="5763846" marR="0" indent="-683846" algn="l" defTabSz="917222" latinLnBrk="0">
        <a:lnSpc>
          <a:spcPct val="100000"/>
        </a:lnSpc>
        <a:spcBef>
          <a:spcPts val="6500"/>
        </a:spcBef>
        <a:spcAft>
          <a:spcPts val="0"/>
        </a:spcAft>
        <a:buClrTx/>
        <a:buSzPct val="125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Han Sans CN Regular"/>
          <a:ea typeface="Source Han Sans CN Regular"/>
          <a:cs typeface="Source Han Sans CN Regular"/>
          <a:sym typeface="Source Han Sans CN Regular"/>
        </a:defRPr>
      </a:lvl9pPr>
    </p:bodyStyle>
    <p:otherStyle>
      <a:lvl1pPr marL="0" marR="0" indent="0" algn="ctr" defTabSz="9172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Han Sans CN Light"/>
        </a:defRPr>
      </a:lvl1pPr>
      <a:lvl2pPr marL="0" marR="0" indent="228600" algn="ctr" defTabSz="9172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Han Sans CN Light"/>
        </a:defRPr>
      </a:lvl2pPr>
      <a:lvl3pPr marL="0" marR="0" indent="457200" algn="ctr" defTabSz="9172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Han Sans CN Light"/>
        </a:defRPr>
      </a:lvl3pPr>
      <a:lvl4pPr marL="0" marR="0" indent="685800" algn="ctr" defTabSz="9172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Han Sans CN Light"/>
        </a:defRPr>
      </a:lvl4pPr>
      <a:lvl5pPr marL="0" marR="0" indent="914400" algn="ctr" defTabSz="9172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Han Sans CN Light"/>
        </a:defRPr>
      </a:lvl5pPr>
      <a:lvl6pPr marL="0" marR="0" indent="1143000" algn="ctr" defTabSz="9172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Han Sans CN Light"/>
        </a:defRPr>
      </a:lvl6pPr>
      <a:lvl7pPr marL="0" marR="0" indent="1371600" algn="ctr" defTabSz="9172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Han Sans CN Light"/>
        </a:defRPr>
      </a:lvl7pPr>
      <a:lvl8pPr marL="0" marR="0" indent="1600200" algn="ctr" defTabSz="9172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Han Sans CN Light"/>
        </a:defRPr>
      </a:lvl8pPr>
      <a:lvl9pPr marL="0" marR="0" indent="1828800" algn="ctr" defTabSz="9172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Han Sans CN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7694" y="-32821"/>
            <a:ext cx="68875388" cy="15305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"/>
          <p:cNvSpPr/>
          <p:nvPr/>
        </p:nvSpPr>
        <p:spPr>
          <a:xfrm>
            <a:off x="15020624" y="909381"/>
            <a:ext cx="325815" cy="2231208"/>
          </a:xfrm>
          <a:prstGeom prst="rect">
            <a:avLst/>
          </a:prstGeom>
          <a:solidFill>
            <a:srgbClr val="1876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Source Han Sans CN Medium"/>
              </a:defRPr>
            </a:pPr>
            <a:endParaRPr/>
          </a:p>
        </p:txBody>
      </p:sp>
      <p:sp>
        <p:nvSpPr>
          <p:cNvPr id="162" name="数字化的过程"/>
          <p:cNvSpPr txBox="1"/>
          <p:nvPr/>
        </p:nvSpPr>
        <p:spPr>
          <a:xfrm>
            <a:off x="15697944" y="1364585"/>
            <a:ext cx="7429501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9600">
                <a:solidFill>
                  <a:srgbClr val="E0E0E0"/>
                </a:solidFill>
              </a:defRPr>
            </a:lvl1pPr>
          </a:lstStyle>
          <a:p>
            <a:r>
              <a:t>数字化的过程</a:t>
            </a:r>
          </a:p>
        </p:txBody>
      </p:sp>
      <p:pic>
        <p:nvPicPr>
          <p:cNvPr id="16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1256"/>
          <a:stretch>
            <a:fillRect/>
          </a:stretch>
        </p:blipFill>
        <p:spPr>
          <a:xfrm>
            <a:off x="23478949" y="2256970"/>
            <a:ext cx="27843176" cy="12354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矩形"/>
          <p:cNvSpPr/>
          <p:nvPr/>
        </p:nvSpPr>
        <p:spPr>
          <a:xfrm>
            <a:off x="15020624" y="909381"/>
            <a:ext cx="325815" cy="2231208"/>
          </a:xfrm>
          <a:prstGeom prst="rect">
            <a:avLst/>
          </a:prstGeom>
          <a:solidFill>
            <a:srgbClr val="1876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Source Han Sans CN Medium"/>
              </a:defRPr>
            </a:pPr>
            <a:endParaRPr/>
          </a:p>
        </p:txBody>
      </p:sp>
      <p:sp>
        <p:nvSpPr>
          <p:cNvPr id="166" name="数字营销案例"/>
          <p:cNvSpPr txBox="1"/>
          <p:nvPr/>
        </p:nvSpPr>
        <p:spPr>
          <a:xfrm>
            <a:off x="15697944" y="922182"/>
            <a:ext cx="7429501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9600">
                <a:solidFill>
                  <a:srgbClr val="E0E0E0"/>
                </a:solidFill>
              </a:defRPr>
            </a:lvl1pPr>
          </a:lstStyle>
          <a:p>
            <a:r>
              <a:t>数字营销案例</a:t>
            </a:r>
          </a:p>
        </p:txBody>
      </p:sp>
      <p:grpSp>
        <p:nvGrpSpPr>
          <p:cNvPr id="171" name="成组"/>
          <p:cNvGrpSpPr/>
          <p:nvPr/>
        </p:nvGrpSpPr>
        <p:grpSpPr>
          <a:xfrm>
            <a:off x="24253887" y="2984338"/>
            <a:ext cx="22655140" cy="11126611"/>
            <a:chOff x="0" y="99533"/>
            <a:chExt cx="22655139" cy="11126610"/>
          </a:xfrm>
        </p:grpSpPr>
        <p:pic>
          <p:nvPicPr>
            <p:cNvPr id="167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21649"/>
              <a:ext cx="5071172" cy="10982845"/>
            </a:xfrm>
            <a:prstGeom prst="rect">
              <a:avLst/>
            </a:prstGeom>
            <a:ln w="12700" cap="flat">
              <a:solidFill>
                <a:srgbClr val="DDDDDD"/>
              </a:solidFill>
              <a:prstDash val="solid"/>
              <a:miter lim="400000"/>
            </a:ln>
            <a:effectLst/>
          </p:spPr>
        </p:pic>
        <p:pic>
          <p:nvPicPr>
            <p:cNvPr id="168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805477" y="121649"/>
              <a:ext cx="5071172" cy="10982845"/>
            </a:xfrm>
            <a:prstGeom prst="rect">
              <a:avLst/>
            </a:prstGeom>
            <a:ln w="12700" cap="flat">
              <a:solidFill>
                <a:srgbClr val="DDDDDD"/>
              </a:solidFill>
              <a:prstDash val="solid"/>
              <a:miter lim="400000"/>
            </a:ln>
            <a:effectLst/>
          </p:spPr>
        </p:pic>
        <p:pic>
          <p:nvPicPr>
            <p:cNvPr id="169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610954" y="99533"/>
              <a:ext cx="5137554" cy="11126611"/>
            </a:xfrm>
            <a:prstGeom prst="rect">
              <a:avLst/>
            </a:prstGeom>
            <a:ln w="12700" cap="flat">
              <a:solidFill>
                <a:srgbClr val="DDDDDD"/>
              </a:solidFill>
              <a:prstDash val="solid"/>
              <a:miter lim="400000"/>
            </a:ln>
            <a:effectLst/>
          </p:spPr>
        </p:pic>
        <p:pic>
          <p:nvPicPr>
            <p:cNvPr id="170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7528770" y="123754"/>
              <a:ext cx="5126370" cy="11102390"/>
            </a:xfrm>
            <a:prstGeom prst="rect">
              <a:avLst/>
            </a:prstGeom>
            <a:ln w="12700" cap="flat">
              <a:solidFill>
                <a:srgbClr val="DDDDDD"/>
              </a:solidFill>
              <a:prstDash val="solid"/>
              <a:miter lim="400000"/>
            </a:ln>
            <a:effectLst/>
          </p:spPr>
        </p:pic>
      </p:grpSp>
      <p:sp>
        <p:nvSpPr>
          <p:cNvPr id="172" name="一个小程序的表面"/>
          <p:cNvSpPr txBox="1"/>
          <p:nvPr/>
        </p:nvSpPr>
        <p:spPr>
          <a:xfrm>
            <a:off x="15746703" y="2477686"/>
            <a:ext cx="43815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D5D5D5"/>
                </a:solidFill>
              </a:defRPr>
            </a:lvl1pPr>
          </a:lstStyle>
          <a:p>
            <a:r>
              <a:t>一个小程序的表面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矩形"/>
          <p:cNvSpPr/>
          <p:nvPr/>
        </p:nvSpPr>
        <p:spPr>
          <a:xfrm>
            <a:off x="15020624" y="909381"/>
            <a:ext cx="325815" cy="2231208"/>
          </a:xfrm>
          <a:prstGeom prst="rect">
            <a:avLst/>
          </a:prstGeom>
          <a:solidFill>
            <a:srgbClr val="1876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Source Han Sans CN Medium"/>
              </a:defRPr>
            </a:pPr>
            <a:endParaRPr/>
          </a:p>
        </p:txBody>
      </p:sp>
      <p:sp>
        <p:nvSpPr>
          <p:cNvPr id="175" name="数字化的终点"/>
          <p:cNvSpPr txBox="1"/>
          <p:nvPr/>
        </p:nvSpPr>
        <p:spPr>
          <a:xfrm>
            <a:off x="15697944" y="1364585"/>
            <a:ext cx="7429501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9600">
                <a:solidFill>
                  <a:srgbClr val="E0E0E0"/>
                </a:solidFill>
              </a:defRPr>
            </a:lvl1pPr>
          </a:lstStyle>
          <a:p>
            <a:r>
              <a:t>数字化的终点</a:t>
            </a:r>
          </a:p>
        </p:txBody>
      </p:sp>
      <p:pic>
        <p:nvPicPr>
          <p:cNvPr id="7" name="图片 6" descr="730健康值.gi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44651" y="3140589"/>
            <a:ext cx="19831879" cy="1179916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500800" y="8373323"/>
            <a:ext cx="472440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9172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Source Han Sans CN Bold Bold"/>
                <a:cs typeface="Source Han Sans CN Bold Bold"/>
                <a:sym typeface="Source Han Sans CN Bold Bold"/>
              </a:rPr>
              <a:t>数据平台</a:t>
            </a:r>
            <a:endParaRPr kumimoji="0" lang="zh-CN" altLang="en-US" sz="80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Source Han Sans CN Bold Bold"/>
              <a:cs typeface="Source Han Sans CN Bold Bold"/>
              <a:sym typeface="Source Han Sans CN Bold Bold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矩形"/>
          <p:cNvSpPr/>
          <p:nvPr/>
        </p:nvSpPr>
        <p:spPr>
          <a:xfrm>
            <a:off x="15020624" y="909381"/>
            <a:ext cx="325815" cy="2231208"/>
          </a:xfrm>
          <a:prstGeom prst="rect">
            <a:avLst/>
          </a:prstGeom>
          <a:solidFill>
            <a:srgbClr val="1876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Source Han Sans CN Medium"/>
              </a:defRPr>
            </a:pPr>
            <a:endParaRPr/>
          </a:p>
        </p:txBody>
      </p:sp>
      <p:sp>
        <p:nvSpPr>
          <p:cNvPr id="180" name="数据驾驶舱 - 经营销售数据的完整量化"/>
          <p:cNvSpPr txBox="1"/>
          <p:nvPr/>
        </p:nvSpPr>
        <p:spPr>
          <a:xfrm>
            <a:off x="15697944" y="1456660"/>
            <a:ext cx="17421149" cy="1136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8100">
                <a:solidFill>
                  <a:srgbClr val="E0E0E0"/>
                </a:solidFill>
              </a:defRPr>
            </a:lvl1pPr>
          </a:lstStyle>
          <a:p>
            <a:r>
              <a:rPr dirty="0"/>
              <a:t>数据驾驶舱 - 经营销售数据的完整量化</a:t>
            </a:r>
          </a:p>
        </p:txBody>
      </p:sp>
      <p:pic>
        <p:nvPicPr>
          <p:cNvPr id="6" name="图片 4">
            <a:extLst>
              <a:ext uri="{FF2B5EF4-FFF2-40B4-BE49-F238E27FC236}">
                <a16:creationId xmlns="" xmlns:a16="http://schemas.microsoft.com/office/drawing/2014/main" id="{913F2336-2256-CC40-9F60-C548C64E3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580" y="3140589"/>
            <a:ext cx="23477026" cy="119858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圆形"/>
          <p:cNvSpPr/>
          <p:nvPr/>
        </p:nvSpPr>
        <p:spPr>
          <a:xfrm>
            <a:off x="22422020" y="5992498"/>
            <a:ext cx="3763005" cy="3763005"/>
          </a:xfrm>
          <a:prstGeom prst="ellipse">
            <a:avLst/>
          </a:prstGeom>
          <a:solidFill>
            <a:srgbClr val="5E5E5E"/>
          </a:solidFill>
          <a:ln w="1016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Source Han Sans CN Medium"/>
              </a:defRPr>
            </a:pPr>
            <a:endParaRPr/>
          </a:p>
        </p:txBody>
      </p:sp>
      <p:sp>
        <p:nvSpPr>
          <p:cNvPr id="184" name="箭头"/>
          <p:cNvSpPr/>
          <p:nvPr/>
        </p:nvSpPr>
        <p:spPr>
          <a:xfrm>
            <a:off x="28211853" y="72390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Source Han Sans CN Medium"/>
              </a:defRPr>
            </a:pPr>
            <a:endParaRPr/>
          </a:p>
        </p:txBody>
      </p:sp>
      <p:sp>
        <p:nvSpPr>
          <p:cNvPr id="185" name="圆形"/>
          <p:cNvSpPr/>
          <p:nvPr/>
        </p:nvSpPr>
        <p:spPr>
          <a:xfrm>
            <a:off x="31443776" y="5992498"/>
            <a:ext cx="3763005" cy="3763005"/>
          </a:xfrm>
          <a:prstGeom prst="ellipse">
            <a:avLst/>
          </a:prstGeom>
          <a:solidFill>
            <a:srgbClr val="5E5E5E"/>
          </a:solidFill>
          <a:ln w="1016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Source Han Sans CN Medium"/>
              </a:defRPr>
            </a:pPr>
            <a:endParaRPr/>
          </a:p>
        </p:txBody>
      </p:sp>
      <p:sp>
        <p:nvSpPr>
          <p:cNvPr id="186" name="圆形"/>
          <p:cNvSpPr/>
          <p:nvPr/>
        </p:nvSpPr>
        <p:spPr>
          <a:xfrm>
            <a:off x="40400631" y="5992498"/>
            <a:ext cx="3763005" cy="3763005"/>
          </a:xfrm>
          <a:prstGeom prst="ellipse">
            <a:avLst/>
          </a:prstGeom>
          <a:solidFill>
            <a:srgbClr val="5E5E5E"/>
          </a:solidFill>
          <a:ln w="1016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Source Han Sans CN Medium"/>
              </a:defRPr>
            </a:pPr>
            <a:endParaRPr/>
          </a:p>
        </p:txBody>
      </p:sp>
      <p:sp>
        <p:nvSpPr>
          <p:cNvPr id="187" name="箭头"/>
          <p:cNvSpPr/>
          <p:nvPr/>
        </p:nvSpPr>
        <p:spPr>
          <a:xfrm>
            <a:off x="37168708" y="72390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Source Han Sans CN Medium"/>
              </a:defRPr>
            </a:pPr>
            <a:endParaRPr/>
          </a:p>
        </p:txBody>
      </p:sp>
      <p:sp>
        <p:nvSpPr>
          <p:cNvPr id="188" name="数据组织"/>
          <p:cNvSpPr txBox="1"/>
          <p:nvPr/>
        </p:nvSpPr>
        <p:spPr>
          <a:xfrm>
            <a:off x="22925572" y="7493000"/>
            <a:ext cx="2755901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r>
              <a:t>数据组织</a:t>
            </a:r>
          </a:p>
        </p:txBody>
      </p:sp>
      <p:sp>
        <p:nvSpPr>
          <p:cNvPr id="189" name="数据收集"/>
          <p:cNvSpPr txBox="1"/>
          <p:nvPr/>
        </p:nvSpPr>
        <p:spPr>
          <a:xfrm>
            <a:off x="31947330" y="7493000"/>
            <a:ext cx="2755901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r>
              <a:t>数据收集</a:t>
            </a:r>
          </a:p>
        </p:txBody>
      </p:sp>
      <p:sp>
        <p:nvSpPr>
          <p:cNvPr id="190" name="数据应用"/>
          <p:cNvSpPr txBox="1"/>
          <p:nvPr/>
        </p:nvSpPr>
        <p:spPr>
          <a:xfrm>
            <a:off x="40904185" y="7493000"/>
            <a:ext cx="2755901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r>
              <a:t>数据应用</a:t>
            </a:r>
          </a:p>
        </p:txBody>
      </p:sp>
      <p:sp>
        <p:nvSpPr>
          <p:cNvPr id="191" name="矩形"/>
          <p:cNvSpPr/>
          <p:nvPr/>
        </p:nvSpPr>
        <p:spPr>
          <a:xfrm>
            <a:off x="15020624" y="909381"/>
            <a:ext cx="325815" cy="2231208"/>
          </a:xfrm>
          <a:prstGeom prst="rect">
            <a:avLst/>
          </a:prstGeom>
          <a:solidFill>
            <a:srgbClr val="1876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Source Han Sans CN Medium"/>
              </a:defRPr>
            </a:pPr>
            <a:endParaRPr/>
          </a:p>
        </p:txBody>
      </p:sp>
      <p:sp>
        <p:nvSpPr>
          <p:cNvPr id="192" name="总结：数字化的起点、过程及终点"/>
          <p:cNvSpPr txBox="1"/>
          <p:nvPr/>
        </p:nvSpPr>
        <p:spPr>
          <a:xfrm>
            <a:off x="15697944" y="1364585"/>
            <a:ext cx="18402301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9600">
                <a:solidFill>
                  <a:srgbClr val="E0E0E0"/>
                </a:solidFill>
              </a:defRPr>
            </a:pPr>
            <a:r>
              <a:t>总结：数字化的</a:t>
            </a:r>
            <a:r>
              <a:rPr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rPr>
              <a:t>起点、过程</a:t>
            </a:r>
            <a:r>
              <a:t>及</a:t>
            </a:r>
            <a:r>
              <a:rPr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rPr>
              <a:t>终点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数字化之路不易…"/>
          <p:cNvSpPr txBox="1"/>
          <p:nvPr/>
        </p:nvSpPr>
        <p:spPr>
          <a:xfrm>
            <a:off x="16143394" y="3569283"/>
            <a:ext cx="20717244" cy="718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73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数字化之路不易</a:t>
            </a:r>
          </a:p>
          <a:p>
            <a:pPr algn="l" defTabSz="457200">
              <a:defRPr sz="73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数字营销体系、数字管理体系、数据引擎体系……</a:t>
            </a:r>
          </a:p>
          <a:p>
            <a:pPr algn="l" defTabSz="457200">
              <a:defRPr sz="73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/>
          </a:p>
          <a:p>
            <a:pPr algn="l" defTabSz="457200">
              <a:defRPr sz="73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我们希望</a:t>
            </a:r>
          </a:p>
          <a:p>
            <a:pPr algn="l" defTabSz="457200">
              <a:defRPr sz="11800">
                <a:solidFill>
                  <a:srgbClr val="FFFFFF"/>
                </a:solidFill>
              </a:defRPr>
            </a:pPr>
            <a:r>
              <a:t>驱动数字化中国</a:t>
            </a:r>
          </a:p>
        </p:txBody>
      </p:sp>
      <p:pic>
        <p:nvPicPr>
          <p:cNvPr id="19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35825050" y="3492614"/>
            <a:ext cx="11518620" cy="7341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47631805" y="5031290"/>
            <a:ext cx="4264186" cy="426418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19596" r="19317"/>
          <a:stretch>
            <a:fillRect/>
          </a:stretch>
        </p:blipFill>
        <p:spPr>
          <a:xfrm>
            <a:off x="13750130" y="38779"/>
            <a:ext cx="41679330" cy="15162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53151" y="3451969"/>
            <a:ext cx="5250361" cy="525036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陈霈霖"/>
          <p:cNvSpPr txBox="1"/>
          <p:nvPr/>
        </p:nvSpPr>
        <p:spPr>
          <a:xfrm>
            <a:off x="36051814" y="4311893"/>
            <a:ext cx="2971801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75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陈霈霖</a:t>
            </a:r>
          </a:p>
        </p:txBody>
      </p:sp>
      <p:sp>
        <p:nvSpPr>
          <p:cNvPr id="125" name="VIKA维格智数创始人…"/>
          <p:cNvSpPr txBox="1"/>
          <p:nvPr/>
        </p:nvSpPr>
        <p:spPr>
          <a:xfrm>
            <a:off x="33048582" y="5772205"/>
            <a:ext cx="8978266" cy="207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75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VIKA维格智数创始人</a:t>
            </a:r>
          </a:p>
          <a:p>
            <a:pPr defTabSz="825500">
              <a:defRPr sz="42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前喜茶CTO、金山软件架构师</a:t>
            </a:r>
          </a:p>
        </p:txBody>
      </p:sp>
      <p:sp>
        <p:nvSpPr>
          <p:cNvPr id="126" name="文本框 5"/>
          <p:cNvSpPr txBox="1"/>
          <p:nvPr/>
        </p:nvSpPr>
        <p:spPr>
          <a:xfrm>
            <a:off x="26221790" y="10095010"/>
            <a:ext cx="16819881" cy="116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defTabSz="1828800">
              <a:lnSpc>
                <a:spcPct val="150000"/>
              </a:lnSpc>
              <a:defRPr sz="7700">
                <a:solidFill>
                  <a:srgbClr val="FFD966"/>
                </a:solidFill>
                <a:effectLst>
                  <a:outerShdw blurRad="63500" rotWithShape="0">
                    <a:srgbClr val="000000">
                      <a:alpha val="40000"/>
                    </a:srgbClr>
                  </a:outerShdw>
                </a:effectLst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《零售数字化引领企业组织文化变革》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数字化…"/>
          <p:cNvSpPr txBox="1"/>
          <p:nvPr/>
        </p:nvSpPr>
        <p:spPr>
          <a:xfrm>
            <a:off x="19815164" y="5664200"/>
            <a:ext cx="28949672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12000">
                <a:solidFill>
                  <a:srgbClr val="FFD47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数字化</a:t>
            </a:r>
          </a:p>
          <a:p>
            <a:pPr defTabSz="825500">
              <a:defRPr sz="12000">
                <a:solidFill>
                  <a:srgbClr val="FFD47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真的只是个技术问题吗？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IT不重要！招人就行了！"/>
          <p:cNvSpPr txBox="1"/>
          <p:nvPr/>
        </p:nvSpPr>
        <p:spPr>
          <a:xfrm>
            <a:off x="23560648" y="4716477"/>
            <a:ext cx="21230104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12000">
                <a:solidFill>
                  <a:srgbClr val="FFD47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IT不重要！招人就行了！</a:t>
            </a:r>
          </a:p>
        </p:txBody>
      </p:sp>
      <p:sp>
        <p:nvSpPr>
          <p:cNvPr id="131" name="IT很重要！招聘程序员！"/>
          <p:cNvSpPr txBox="1"/>
          <p:nvPr/>
        </p:nvSpPr>
        <p:spPr>
          <a:xfrm>
            <a:off x="24522275" y="8498852"/>
            <a:ext cx="19306849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12000">
                <a:solidFill>
                  <a:srgbClr val="FFD47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IT很重要！招聘程序员！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1" animBg="1" advAuto="0"/>
      <p:bldP spid="131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矩形"/>
          <p:cNvSpPr/>
          <p:nvPr/>
        </p:nvSpPr>
        <p:spPr>
          <a:xfrm>
            <a:off x="15020624" y="909381"/>
            <a:ext cx="325815" cy="2231208"/>
          </a:xfrm>
          <a:prstGeom prst="rect">
            <a:avLst/>
          </a:prstGeom>
          <a:solidFill>
            <a:srgbClr val="1876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Source Han Sans CN Medium"/>
              </a:defRPr>
            </a:pPr>
            <a:endParaRPr/>
          </a:p>
        </p:txBody>
      </p:sp>
      <p:sp>
        <p:nvSpPr>
          <p:cNvPr id="134" name="数字化的起点"/>
          <p:cNvSpPr txBox="1"/>
          <p:nvPr/>
        </p:nvSpPr>
        <p:spPr>
          <a:xfrm>
            <a:off x="15697944" y="1364585"/>
            <a:ext cx="7429501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9600">
                <a:solidFill>
                  <a:srgbClr val="E0E0E0"/>
                </a:solidFill>
              </a:defRPr>
            </a:lvl1pPr>
          </a:lstStyle>
          <a:p>
            <a:r>
              <a:t>数字化的起点</a:t>
            </a:r>
          </a:p>
        </p:txBody>
      </p:sp>
      <p:pic>
        <p:nvPicPr>
          <p:cNvPr id="13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27764" y="1754254"/>
            <a:ext cx="15976741" cy="12239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"/>
          <p:cNvSpPr/>
          <p:nvPr/>
        </p:nvSpPr>
        <p:spPr>
          <a:xfrm>
            <a:off x="15020624" y="909381"/>
            <a:ext cx="325815" cy="2231208"/>
          </a:xfrm>
          <a:prstGeom prst="rect">
            <a:avLst/>
          </a:prstGeom>
          <a:solidFill>
            <a:srgbClr val="1876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Source Han Sans CN Medium"/>
              </a:defRPr>
            </a:pPr>
            <a:endParaRPr/>
          </a:p>
        </p:txBody>
      </p:sp>
      <p:sp>
        <p:nvSpPr>
          <p:cNvPr id="138" name="数字化的起点"/>
          <p:cNvSpPr txBox="1"/>
          <p:nvPr/>
        </p:nvSpPr>
        <p:spPr>
          <a:xfrm>
            <a:off x="15697944" y="1364585"/>
            <a:ext cx="7429501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9600">
                <a:solidFill>
                  <a:srgbClr val="E0E0E0"/>
                </a:solidFill>
              </a:defRPr>
            </a:lvl1pPr>
          </a:lstStyle>
          <a:p>
            <a:r>
              <a:t>数字化的起点</a:t>
            </a:r>
          </a:p>
        </p:txBody>
      </p:sp>
      <p:sp>
        <p:nvSpPr>
          <p:cNvPr id="139" name="矩形"/>
          <p:cNvSpPr/>
          <p:nvPr/>
        </p:nvSpPr>
        <p:spPr>
          <a:xfrm>
            <a:off x="19257740" y="4748231"/>
            <a:ext cx="12562539" cy="5743538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22577" tIns="22577" rIns="22577" bIns="22577" anchor="ctr"/>
          <a:lstStyle/>
          <a:p>
            <a:pPr defTabSz="366888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Source Han Sans CN Medium"/>
              </a:defRPr>
            </a:pPr>
            <a:endParaRPr/>
          </a:p>
        </p:txBody>
      </p:sp>
      <p:sp>
        <p:nvSpPr>
          <p:cNvPr id="140" name="PMO"/>
          <p:cNvSpPr txBox="1"/>
          <p:nvPr/>
        </p:nvSpPr>
        <p:spPr>
          <a:xfrm>
            <a:off x="23618862" y="5613613"/>
            <a:ext cx="3635573" cy="169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algn="l" defTabSz="366888">
              <a:defRPr sz="130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PMO</a:t>
            </a:r>
          </a:p>
        </p:txBody>
      </p:sp>
      <p:sp>
        <p:nvSpPr>
          <p:cNvPr id="141" name="MIO"/>
          <p:cNvSpPr txBox="1"/>
          <p:nvPr/>
        </p:nvSpPr>
        <p:spPr>
          <a:xfrm>
            <a:off x="40473591" y="5613613"/>
            <a:ext cx="3075885" cy="169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algn="l" defTabSz="366888">
              <a:defRPr sz="130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MIO</a:t>
            </a:r>
          </a:p>
        </p:txBody>
      </p:sp>
      <p:sp>
        <p:nvSpPr>
          <p:cNvPr id="142" name="项目管理办公室…"/>
          <p:cNvSpPr txBox="1"/>
          <p:nvPr/>
        </p:nvSpPr>
        <p:spPr>
          <a:xfrm>
            <a:off x="20714435" y="7539880"/>
            <a:ext cx="9649150" cy="1950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 defTabSz="203200">
              <a:defRPr sz="6000">
                <a:solidFill>
                  <a:srgbClr val="FFFFFF"/>
                </a:solidFill>
                <a:latin typeface="Source Han Sans CN Regular"/>
                <a:ea typeface="Source Han Sans CN Regular"/>
                <a:cs typeface="Source Han Sans CN Regular"/>
                <a:sym typeface="Source Han Sans CN Regular"/>
              </a:defRPr>
            </a:pPr>
            <a:r>
              <a:t>项目管理办公室</a:t>
            </a:r>
          </a:p>
          <a:p>
            <a:pPr algn="l" defTabSz="203200">
              <a:defRPr sz="6000">
                <a:solidFill>
                  <a:srgbClr val="FFFFFF"/>
                </a:solidFill>
                <a:latin typeface="Source Han Sans CN Regular"/>
                <a:ea typeface="Source Han Sans CN Regular"/>
                <a:cs typeface="Source Han Sans CN Regular"/>
                <a:sym typeface="Source Han Sans CN Regular"/>
              </a:defRPr>
            </a:pPr>
            <a:r>
              <a:t>Project Management Office</a:t>
            </a:r>
          </a:p>
        </p:txBody>
      </p:sp>
      <p:sp>
        <p:nvSpPr>
          <p:cNvPr id="143" name="管理信息办公室…"/>
          <p:cNvSpPr txBox="1"/>
          <p:nvPr/>
        </p:nvSpPr>
        <p:spPr>
          <a:xfrm>
            <a:off x="36036340" y="7539880"/>
            <a:ext cx="11950390" cy="1950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 defTabSz="203200">
              <a:defRPr sz="6000">
                <a:solidFill>
                  <a:srgbClr val="FFFFFF"/>
                </a:solidFill>
                <a:latin typeface="Source Han Sans CN Regular"/>
                <a:ea typeface="Source Han Sans CN Regular"/>
                <a:cs typeface="Source Han Sans CN Regular"/>
                <a:sym typeface="Source Han Sans CN Regular"/>
              </a:defRPr>
            </a:pPr>
            <a:r>
              <a:t>管理信息办公室</a:t>
            </a:r>
          </a:p>
          <a:p>
            <a:pPr algn="l" defTabSz="203200">
              <a:defRPr sz="6000">
                <a:solidFill>
                  <a:srgbClr val="FFFFFF"/>
                </a:solidFill>
                <a:latin typeface="Source Han Sans CN Regular"/>
                <a:ea typeface="Source Han Sans CN Regular"/>
                <a:cs typeface="Source Han Sans CN Regular"/>
                <a:sym typeface="Source Han Sans CN Regular"/>
              </a:defRPr>
            </a:pPr>
            <a:r>
              <a:t>managtment informational Office</a:t>
            </a:r>
          </a:p>
        </p:txBody>
      </p:sp>
      <p:sp>
        <p:nvSpPr>
          <p:cNvPr id="144" name="矩形"/>
          <p:cNvSpPr/>
          <p:nvPr/>
        </p:nvSpPr>
        <p:spPr>
          <a:xfrm>
            <a:off x="35730265" y="4748231"/>
            <a:ext cx="12562539" cy="5743538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22577" tIns="22577" rIns="22577" bIns="22577" anchor="ctr"/>
          <a:lstStyle/>
          <a:p>
            <a:pPr defTabSz="366888"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Source Han Sans CN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"/>
          <p:cNvSpPr/>
          <p:nvPr/>
        </p:nvSpPr>
        <p:spPr>
          <a:xfrm>
            <a:off x="15020624" y="909381"/>
            <a:ext cx="325815" cy="2231208"/>
          </a:xfrm>
          <a:prstGeom prst="rect">
            <a:avLst/>
          </a:prstGeom>
          <a:solidFill>
            <a:srgbClr val="1876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Source Han Sans CN Medium"/>
              </a:defRPr>
            </a:pPr>
            <a:endParaRPr/>
          </a:p>
        </p:txBody>
      </p:sp>
      <p:sp>
        <p:nvSpPr>
          <p:cNvPr id="147" name="数字化的起点"/>
          <p:cNvSpPr txBox="1"/>
          <p:nvPr/>
        </p:nvSpPr>
        <p:spPr>
          <a:xfrm>
            <a:off x="15697944" y="1364585"/>
            <a:ext cx="7429501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9600">
                <a:solidFill>
                  <a:srgbClr val="E0E0E0"/>
                </a:solidFill>
              </a:defRPr>
            </a:lvl1pPr>
          </a:lstStyle>
          <a:p>
            <a:r>
              <a:t>数字化的起点</a:t>
            </a:r>
          </a:p>
        </p:txBody>
      </p:sp>
      <p:sp>
        <p:nvSpPr>
          <p:cNvPr id="148" name="组织文化的变革，是数字化的大前提"/>
          <p:cNvSpPr txBox="1"/>
          <p:nvPr/>
        </p:nvSpPr>
        <p:spPr>
          <a:xfrm>
            <a:off x="19815164" y="6807200"/>
            <a:ext cx="28949672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12000">
                <a:solidFill>
                  <a:srgbClr val="FFD479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组织文化的变革，是数字化的大前提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"/>
          <p:cNvSpPr/>
          <p:nvPr/>
        </p:nvSpPr>
        <p:spPr>
          <a:xfrm>
            <a:off x="15020624" y="909381"/>
            <a:ext cx="325815" cy="2231208"/>
          </a:xfrm>
          <a:prstGeom prst="rect">
            <a:avLst/>
          </a:prstGeom>
          <a:solidFill>
            <a:srgbClr val="1876E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Source Han Sans CN Medium"/>
              </a:defRPr>
            </a:pPr>
            <a:endParaRPr/>
          </a:p>
        </p:txBody>
      </p:sp>
      <p:sp>
        <p:nvSpPr>
          <p:cNvPr id="151" name="数字化的过程"/>
          <p:cNvSpPr txBox="1"/>
          <p:nvPr/>
        </p:nvSpPr>
        <p:spPr>
          <a:xfrm>
            <a:off x="15697944" y="1364585"/>
            <a:ext cx="7429501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9600">
                <a:solidFill>
                  <a:srgbClr val="E0E0E0"/>
                </a:solidFill>
              </a:defRPr>
            </a:lvl1pPr>
          </a:lstStyle>
          <a:p>
            <a:r>
              <a:t>数字化的过程</a:t>
            </a:r>
          </a:p>
        </p:txBody>
      </p:sp>
      <p:sp>
        <p:nvSpPr>
          <p:cNvPr id="152" name="三角形"/>
          <p:cNvSpPr/>
          <p:nvPr/>
        </p:nvSpPr>
        <p:spPr>
          <a:xfrm rot="10800000">
            <a:off x="27036442" y="6589141"/>
            <a:ext cx="4625976" cy="4041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/>
          </a:p>
        </p:txBody>
      </p:sp>
      <p:sp>
        <p:nvSpPr>
          <p:cNvPr id="153" name="数字营销…"/>
          <p:cNvSpPr txBox="1"/>
          <p:nvPr/>
        </p:nvSpPr>
        <p:spPr>
          <a:xfrm>
            <a:off x="32280181" y="6084611"/>
            <a:ext cx="5997576" cy="160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46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数字营销</a:t>
            </a:r>
          </a:p>
          <a:p>
            <a:pPr defTabSz="821531">
              <a:defRPr sz="46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拉新、留存、会员……</a:t>
            </a:r>
          </a:p>
        </p:txBody>
      </p:sp>
      <p:sp>
        <p:nvSpPr>
          <p:cNvPr id="154" name="数字管理…"/>
          <p:cNvSpPr txBox="1"/>
          <p:nvPr/>
        </p:nvSpPr>
        <p:spPr>
          <a:xfrm>
            <a:off x="19995655" y="6094136"/>
            <a:ext cx="6442076" cy="1584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45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数字管理</a:t>
            </a:r>
          </a:p>
          <a:p>
            <a:pPr defTabSz="821531">
              <a:defRPr sz="45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供应链、人资、行政……</a:t>
            </a:r>
          </a:p>
        </p:txBody>
      </p:sp>
      <p:sp>
        <p:nvSpPr>
          <p:cNvPr id="155" name="数字引擎…"/>
          <p:cNvSpPr txBox="1"/>
          <p:nvPr/>
        </p:nvSpPr>
        <p:spPr>
          <a:xfrm>
            <a:off x="26985642" y="11416473"/>
            <a:ext cx="4727576" cy="1584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45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数字引擎</a:t>
            </a:r>
          </a:p>
          <a:p>
            <a:pPr defTabSz="821531">
              <a:defRPr sz="45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落地具体数据中台</a:t>
            </a:r>
          </a:p>
        </p:txBody>
      </p:sp>
      <p:sp>
        <p:nvSpPr>
          <p:cNvPr id="156" name="数字化三支柱…"/>
          <p:cNvSpPr txBox="1"/>
          <p:nvPr/>
        </p:nvSpPr>
        <p:spPr>
          <a:xfrm>
            <a:off x="24460990" y="3113070"/>
            <a:ext cx="10671176" cy="2054226"/>
          </a:xfrm>
          <a:prstGeom prst="rect">
            <a:avLst/>
          </a:prstGeom>
          <a:ln w="25400">
            <a:solidFill>
              <a:srgbClr val="FFD96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900">
                <a:solidFill>
                  <a:srgbClr val="FFD966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数字化三支柱</a:t>
            </a:r>
          </a:p>
          <a:p>
            <a:pPr defTabSz="821531">
              <a:defRPr sz="5900">
                <a:solidFill>
                  <a:srgbClr val="FFD966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t>企业数字化转型的三大主要领域</a:t>
            </a:r>
          </a:p>
        </p:txBody>
      </p:sp>
      <p:sp>
        <p:nvSpPr>
          <p:cNvPr id="157" name="线条"/>
          <p:cNvSpPr/>
          <p:nvPr/>
        </p:nvSpPr>
        <p:spPr>
          <a:xfrm flipH="1">
            <a:off x="30929113" y="8202959"/>
            <a:ext cx="928744" cy="1783024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/>
          </a:p>
        </p:txBody>
      </p:sp>
      <p:sp>
        <p:nvSpPr>
          <p:cNvPr id="158" name="线条"/>
          <p:cNvSpPr/>
          <p:nvPr/>
        </p:nvSpPr>
        <p:spPr>
          <a:xfrm>
            <a:off x="25472056" y="8138353"/>
            <a:ext cx="1184605" cy="1914277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/>
          </a:p>
        </p:txBody>
      </p:sp>
      <p:sp>
        <p:nvSpPr>
          <p:cNvPr id="159" name="数字化的一切…"/>
          <p:cNvSpPr txBox="1"/>
          <p:nvPr/>
        </p:nvSpPr>
        <p:spPr>
          <a:xfrm>
            <a:off x="41418510" y="4805021"/>
            <a:ext cx="6242026" cy="5546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7700">
                <a:solidFill>
                  <a:srgbClr val="FFFFFF"/>
                </a:solidFill>
                <a:latin typeface="Source Han Sans CN Regular"/>
                <a:ea typeface="Source Han Sans CN Regular"/>
                <a:cs typeface="Source Han Sans CN Regular"/>
                <a:sym typeface="Source Han Sans CN Regular"/>
              </a:defRPr>
            </a:pPr>
            <a:r>
              <a:t>数字化的一切</a:t>
            </a:r>
          </a:p>
          <a:p>
            <a:pPr defTabSz="821531">
              <a:defRPr sz="7700">
                <a:solidFill>
                  <a:srgbClr val="FFFFFF"/>
                </a:solidFill>
                <a:latin typeface="Source Han Sans CN Regular"/>
                <a:ea typeface="Source Han Sans CN Regular"/>
                <a:cs typeface="Source Han Sans CN Regular"/>
                <a:sym typeface="Source Han Sans CN Regular"/>
              </a:defRPr>
            </a:pPr>
            <a:r>
              <a:t>无非围绕这</a:t>
            </a:r>
          </a:p>
          <a:p>
            <a:pPr defTabSz="821531">
              <a:defRPr sz="7700">
                <a:solidFill>
                  <a:srgbClr val="FFFFFF"/>
                </a:solidFill>
                <a:latin typeface="Source Han Sans CN Regular"/>
                <a:ea typeface="Source Han Sans CN Regular"/>
                <a:cs typeface="Source Han Sans CN Regular"/>
                <a:sym typeface="Source Han Sans CN Regular"/>
              </a:defRPr>
            </a:pPr>
            <a:endParaRPr/>
          </a:p>
          <a:p>
            <a:pPr defTabSz="821531">
              <a:defRPr sz="7700">
                <a:solidFill>
                  <a:srgbClr val="FFFFFF"/>
                </a:solidFill>
              </a:defRPr>
            </a:pPr>
            <a:r>
              <a:t>三大件事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ource Han Sans CN Medium"/>
        <a:ea typeface="Source Han Sans CN Medium"/>
        <a:cs typeface="Source Han Sans CN Medium"/>
      </a:majorFont>
      <a:minorFont>
        <a:latin typeface="Source Han Sans CN Medium"/>
        <a:ea typeface="Source Han Sans CN Medium"/>
        <a:cs typeface="Source Han Sans CN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9172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Source Han Sans CN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9172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Han Sans CN Bold Bold"/>
            <a:ea typeface="Source Han Sans CN Bold Bold"/>
            <a:cs typeface="Source Han Sans CN Bold Bold"/>
            <a:sym typeface="Source Han Sans CN Bol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ource Han Sans CN Medium"/>
        <a:ea typeface="Source Han Sans CN Medium"/>
        <a:cs typeface="Source Han Sans CN Medium"/>
      </a:majorFont>
      <a:minorFont>
        <a:latin typeface="Source Han Sans CN Medium"/>
        <a:ea typeface="Source Han Sans CN Medium"/>
        <a:cs typeface="Source Han Sans CN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9172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Source Han Sans CN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9172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Han Sans CN Bold Bold"/>
            <a:ea typeface="Source Han Sans CN Bold Bold"/>
            <a:cs typeface="Source Han Sans CN Bold Bold"/>
            <a:sym typeface="Source Han Sans CN Bol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</Words>
  <Application>Microsoft Macintosh PowerPoint</Application>
  <PresentationFormat>自定义</PresentationFormat>
  <Paragraphs>46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Source Han Sans CN Bold Bold</vt:lpstr>
      <vt:lpstr>Source Han Sans CN Light</vt:lpstr>
      <vt:lpstr>Source Han Sans CN Medium</vt:lpstr>
      <vt:lpstr>Source Han Sans CN Normal</vt:lpstr>
      <vt:lpstr>Source Han Sans CN Regular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575746792@qq.com</cp:lastModifiedBy>
  <cp:revision>1</cp:revision>
  <dcterms:modified xsi:type="dcterms:W3CDTF">2019-07-30T06:29:28Z</dcterms:modified>
</cp:coreProperties>
</file>